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Source Sans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hmZhEtlcMyw3Nacsj6Alz4R0WA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5fb6fa8a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f5fb6fa8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5fb6fa8a0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f5fb6fa8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5fb6fa8a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f5fb6fa8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5fb6fa8a0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f5fb6fa8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5fb6fa8a0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f5fb6fa8a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3777f4671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03777f467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3777f4671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03777f467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GBM is planned for next Thursday (September 24) at 6pm where all the Directors and PVP will be presenting for their respective organizations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can I get involved? We are recruiting for most subcommittees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Active Community on Discord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People come from various backgrounds (check website for where we have interned, advice/tips), tutoring, HDSI Research Scholarship, professors, research at Qualcomm Institute, etc.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Opportunities, class questions,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Tabling tomorrow! And next Tuesday (Library Walk) and Wednesday (EOTG), additionally we will be speaking at DSC classes either this week or next,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5f724b0e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f5f724b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5f724b0e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f5f724b0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5fb6fa8a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f5fb6fa8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ds3.ucsd.edu/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ds3.ucsd.edu/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/>
          <p:nvPr/>
        </p:nvSpPr>
        <p:spPr>
          <a:xfrm rot="5400000">
            <a:off x="244525" y="-244650"/>
            <a:ext cx="4430700" cy="492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9"/>
          <p:cNvSpPr/>
          <p:nvPr/>
        </p:nvSpPr>
        <p:spPr>
          <a:xfrm>
            <a:off x="0" y="209400"/>
            <a:ext cx="2996700" cy="7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9"/>
          <p:cNvSpPr/>
          <p:nvPr/>
        </p:nvSpPr>
        <p:spPr>
          <a:xfrm flipH="1" rot="10800000">
            <a:off x="2996690" y="209325"/>
            <a:ext cx="1476300" cy="789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 flipH="1" rot="10800000">
            <a:off x="4016025" y="394700"/>
            <a:ext cx="466500" cy="421200"/>
          </a:xfrm>
          <a:prstGeom prst="rtTriangle">
            <a:avLst/>
          </a:prstGeom>
          <a:solidFill>
            <a:srgbClr val="000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/>
          <p:nvPr/>
        </p:nvSpPr>
        <p:spPr>
          <a:xfrm>
            <a:off x="0" y="394825"/>
            <a:ext cx="4017900" cy="418800"/>
          </a:xfrm>
          <a:prstGeom prst="rect">
            <a:avLst/>
          </a:prstGeom>
          <a:solidFill>
            <a:srgbClr val="000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https://ds3.ucsd.edu/</a:t>
            </a: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ds3@ucsd.edu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3167743" y="1462970"/>
            <a:ext cx="5685234" cy="145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2" type="body"/>
          </p:nvPr>
        </p:nvSpPr>
        <p:spPr>
          <a:xfrm>
            <a:off x="6769100" y="2922787"/>
            <a:ext cx="2083877" cy="98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9"/>
          <p:cNvSpPr/>
          <p:nvPr/>
        </p:nvSpPr>
        <p:spPr>
          <a:xfrm>
            <a:off x="7360625" y="23466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180" y="29223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394825"/>
            <a:ext cx="4017900" cy="418800"/>
          </a:xfrm>
          <a:prstGeom prst="rect">
            <a:avLst/>
          </a:prstGeom>
          <a:solidFill>
            <a:srgbClr val="000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https://ds3.ucsd.edu/</a:t>
            </a: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ds3@ucsd.edu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 flipH="1" rot="10800000">
            <a:off x="4016025" y="394700"/>
            <a:ext cx="466500" cy="421200"/>
          </a:xfrm>
          <a:prstGeom prst="rtTriangle">
            <a:avLst/>
          </a:prstGeom>
          <a:solidFill>
            <a:srgbClr val="000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286000" y="241862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85344" y="394700"/>
            <a:ext cx="12611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648" y="994654"/>
            <a:ext cx="1500188" cy="8722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85344" y="2024455"/>
            <a:ext cx="509625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The Life Cycle of a Data Science 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23" name="Google Shape;1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0"/>
          <p:cNvPicPr preferRelativeResize="0"/>
          <p:nvPr/>
        </p:nvPicPr>
        <p:blipFill rotWithShape="1">
          <a:blip r:embed="rId2">
            <a:alphaModFix/>
          </a:blip>
          <a:srcRect b="0" l="1" r="-3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/>
          <p:nvPr/>
        </p:nvSpPr>
        <p:spPr>
          <a:xfrm>
            <a:off x="324674" y="302362"/>
            <a:ext cx="8494652" cy="4538776"/>
          </a:xfrm>
          <a:prstGeom prst="rect">
            <a:avLst/>
          </a:prstGeom>
          <a:solidFill>
            <a:srgbClr val="FFFE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 txBox="1"/>
          <p:nvPr/>
        </p:nvSpPr>
        <p:spPr>
          <a:xfrm>
            <a:off x="408048" y="2239256"/>
            <a:ext cx="3835542" cy="664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3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 i="0" sz="3300" u="none" cap="none" strike="noStrike">
              <a:solidFill>
                <a:srgbClr val="3743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4982004" y="1906134"/>
            <a:ext cx="3374596" cy="133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  <a:defRPr b="0" i="0" sz="2100" u="none" cap="none" strike="noStrike">
                <a:solidFill>
                  <a:srgbClr val="6F6D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" name="Google Shape;22;p40"/>
          <p:cNvCxnSpPr/>
          <p:nvPr/>
        </p:nvCxnSpPr>
        <p:spPr>
          <a:xfrm>
            <a:off x="4584425" y="433275"/>
            <a:ext cx="0" cy="4037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0"/>
          <p:cNvSpPr/>
          <p:nvPr/>
        </p:nvSpPr>
        <p:spPr>
          <a:xfrm>
            <a:off x="7360625" y="23466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180" y="29223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1_Main 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b="0" l="1" r="-3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/>
          <p:nvPr/>
        </p:nvSpPr>
        <p:spPr>
          <a:xfrm>
            <a:off x="324674" y="302362"/>
            <a:ext cx="8494652" cy="4538776"/>
          </a:xfrm>
          <a:prstGeom prst="rect">
            <a:avLst/>
          </a:prstGeom>
          <a:solidFill>
            <a:srgbClr val="FFFE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0"/>
          <p:cNvSpPr txBox="1"/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0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4"/>
          <p:cNvPicPr preferRelativeResize="0"/>
          <p:nvPr/>
        </p:nvPicPr>
        <p:blipFill rotWithShape="1">
          <a:blip r:embed="rId2">
            <a:alphaModFix/>
          </a:blip>
          <a:srcRect b="0" l="0" r="86355" t="0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4"/>
          <p:cNvSpPr txBox="1"/>
          <p:nvPr/>
        </p:nvSpPr>
        <p:spPr>
          <a:xfrm>
            <a:off x="-57150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1.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34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4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" name="Google Shape;38;p34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" name="Google Shape;39;p34"/>
          <p:cNvPicPr preferRelativeResize="0"/>
          <p:nvPr/>
        </p:nvPicPr>
        <p:blipFill rotWithShape="1">
          <a:blip r:embed="rId3">
            <a:alphaModFix/>
          </a:blip>
          <a:srcRect b="0" l="41319" r="0" t="0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86355" t="0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 txBox="1"/>
          <p:nvPr/>
        </p:nvSpPr>
        <p:spPr>
          <a:xfrm>
            <a:off x="-57150" y="1833086"/>
            <a:ext cx="1704975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2. Applications &amp;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12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" name="Google Shape;49;p12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41319" r="0" t="0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86355" t="0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/>
        </p:nvSpPr>
        <p:spPr>
          <a:xfrm>
            <a:off x="-60325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1.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1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1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b="0" l="41319" r="0" t="0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 b="0" l="0" r="86355" t="0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/>
        </p:nvSpPr>
        <p:spPr>
          <a:xfrm>
            <a:off x="-57150" y="1833086"/>
            <a:ext cx="1704975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3. Engagement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6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" name="Google Shape;73;p6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0" l="41319" r="0" t="0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86355" t="0"/>
          <a:stretch/>
        </p:blipFill>
        <p:spPr>
          <a:xfrm>
            <a:off x="0" y="0"/>
            <a:ext cx="99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-57150" y="1833086"/>
            <a:ext cx="17049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Applications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Engagement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D39663"/>
                </a:solidFill>
                <a:latin typeface="Arial"/>
                <a:ea typeface="Arial"/>
                <a:cs typeface="Arial"/>
                <a:sym typeface="Arial"/>
              </a:rPr>
              <a:t>4. 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1155932" y="4724519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74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" name="Google Shape;84;p16"/>
          <p:cNvCxnSpPr/>
          <p:nvPr/>
        </p:nvCxnSpPr>
        <p:spPr>
          <a:xfrm>
            <a:off x="1155932" y="452507"/>
            <a:ext cx="7680960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932" y="23990"/>
            <a:ext cx="712750" cy="4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41319" r="0" t="0"/>
          <a:stretch/>
        </p:blipFill>
        <p:spPr>
          <a:xfrm rot="5400000">
            <a:off x="7593553" y="3593055"/>
            <a:ext cx="1583244" cy="1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5DDE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ink.ucsd.edu/technology/computers/software-acms/available-software/index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analyticsvidhya.com/blog/2021/11/a-comprehensive-guide-on-microsoft-excel-for-data-analysi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jmp.com/en_dk/academic/course-materials/analytics.html#m-stepbyste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jmp.com/en_us/software/analytic-workflow.html" TargetMode="External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>
            <p:ph idx="1" type="body"/>
          </p:nvPr>
        </p:nvSpPr>
        <p:spPr>
          <a:xfrm>
            <a:off x="3033700" y="1462975"/>
            <a:ext cx="5819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JMP/Excel Workshop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"/>
          <p:cNvSpPr txBox="1"/>
          <p:nvPr>
            <p:ph idx="2" type="body"/>
          </p:nvPr>
        </p:nvSpPr>
        <p:spPr>
          <a:xfrm>
            <a:off x="5818875" y="2922775"/>
            <a:ext cx="30342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 u="sng">
                <a:latin typeface="Source Sans Pro"/>
                <a:ea typeface="Source Sans Pro"/>
                <a:cs typeface="Source Sans Pro"/>
                <a:sym typeface="Source Sans Pro"/>
              </a:rPr>
              <a:t>Consulting Subcommittee</a:t>
            </a:r>
            <a:endParaRPr sz="2000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Qiaoxuan (Josh) Wang Joyce Lu</a:t>
            </a:r>
            <a:endParaRPr b="0" i="0" sz="20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1126400"/>
            <a:ext cx="2885864" cy="19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14" y="2747125"/>
            <a:ext cx="2062716" cy="191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fb6fa8a0_0_15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1f5fb6fa8a0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f5fb6fa8a0_0_15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https://www.jmp.com/en_us/software/capabilities/data-exploration-and-visualization.html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07" name="Google Shape;207;g1f5fb6fa8a0_0_15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Graphing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Histograms, box plot, tree map, and many more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Data Summary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Finding mean, median, frequency, variance,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Filtering (subgrouping)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Dashboards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Explore texts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Word cloud,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g1f5fb6fa8a0_0_15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Exploration &amp; Visualization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5fb6fa8a0_0_5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1f5fb6fa8a0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f5fb6fa8a0_0_54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https://www.jmp.com/en_us/software/capabilities/data-exploration-and-visualization.html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16" name="Google Shape;216;g1f5fb6fa8a0_0_54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What can we do with JMP?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One way &amp; two-way ANOVA (analysis of variance)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Correlation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simple/multiple linear/logistic regression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Bootstrapping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Clustering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classification trees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regression trees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k nearest neighbors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…and many more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g1f5fb6fa8a0_0_54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fb6fa8a0_0_28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f5fb6fa8a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f5fb6fa8a0_0_28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https://www.jmp.com/en_us/software/capabilities/sharing-and-communicating-results.html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5" name="Google Shape;225;g1f5fb6fa8a0_0_28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Live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 cloud location to store and share your reports and data with other JMP users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Interactive HTML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Sharing reports and data with non-JMP users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Dashboard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g1f5fb6fa8a0_0_28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Sharing and Communicating pt.1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g1f5fb6fa8a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750" y="2706575"/>
            <a:ext cx="39052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5fb6fa8a0_0_39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f5fb6fa8a0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f5fb6fa8a0_0_39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https://www.jmp.com/en_us/software/capabilities/sharing-and-communicating-results.html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5" name="Google Shape;235;g1f5fb6fa8a0_0_39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Journals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1. Static presentation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Embeds the output of one or more JMP reports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Looks similar to when we save output to a PDF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No data table; points cannot be selected or changed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2. Dynamic presentation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Looks like an outline with texts and buttons that reveal / hide certain reports and data tables of your choice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“Dynamic”: those reports and tables can be changed or updated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Workflow builder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Documents actions throughout the preparation and analysis workflows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g1f5fb6fa8a0_0_39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Sharing and Communicating pt.2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5fb6fa8a0_0_48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2" name="Google Shape;242;g1f5fb6fa8a0_0_48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Similarities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Both are powerful tools in performing basic data analysis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Both are useful data visualization tools (can be used to plot graphs and charts)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Differences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Structure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JMP - data tables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 cell is defined based on its column (one specific variable)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Excel - spreadsheet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You can enter any type of data (mixed character + numeric data) into a cell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3" name="Google Shape;243;g1f5fb6fa8a0_0_48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3777f4671_0_131"/>
          <p:cNvSpPr txBox="1"/>
          <p:nvPr>
            <p:ph type="title"/>
          </p:nvPr>
        </p:nvSpPr>
        <p:spPr>
          <a:xfrm>
            <a:off x="1945200" y="1874402"/>
            <a:ext cx="52536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352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[03]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latin typeface="Nunito"/>
                <a:ea typeface="Nunito"/>
                <a:cs typeface="Nunito"/>
                <a:sym typeface="Nunito"/>
              </a:rPr>
              <a:t>Engagement Activity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 u="sng">
                <a:solidFill>
                  <a:schemeClr val="hlink"/>
                </a:solidFill>
                <a:hlinkClick r:id="rId3"/>
              </a:rPr>
              <a:t>UCSD Enterprise Software Licensing</a:t>
            </a:r>
            <a:endParaRPr sz="1305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3777f4671_0_140"/>
          <p:cNvSpPr txBox="1"/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[04]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latin typeface="Nunito"/>
                <a:ea typeface="Nunito"/>
                <a:cs typeface="Nunito"/>
                <a:sym typeface="Nunito"/>
              </a:rPr>
              <a:t>Q&amp;A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-626700" y="166200"/>
            <a:ext cx="3776400" cy="4811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3247909" y="2143271"/>
            <a:ext cx="193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rgbClr val="171947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endParaRPr b="1" i="0" sz="6400" u="none" cap="none" strike="noStrike">
              <a:solidFill>
                <a:srgbClr val="1719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900707" y="1407821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@DS3UCSD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908578" y="4406345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ds3@ucsd.edu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hape&#10;&#10;Description automatically generated"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5" y="2609383"/>
            <a:ext cx="340874" cy="341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900712" y="2641127"/>
            <a:ext cx="176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@DS3.UCSD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hape&#10;&#10;Description automatically generated" id="265" name="Google Shape;26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415" y="1361637"/>
            <a:ext cx="340874" cy="341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66" name="Google Shape;26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777" y="1985509"/>
            <a:ext cx="340874" cy="341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895067" y="2024484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@DS3UCSD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412" y="3185535"/>
            <a:ext cx="340861" cy="34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900700" y="3137575"/>
            <a:ext cx="1434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https://tinyurl.com/discordds3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7885" y="3761200"/>
            <a:ext cx="352439" cy="35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897965" y="3816199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ds3.ucsd.edu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637" y="4348462"/>
            <a:ext cx="352440" cy="3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>
            <p:ph type="title"/>
          </p:nvPr>
        </p:nvSpPr>
        <p:spPr>
          <a:xfrm>
            <a:off x="0" y="333375"/>
            <a:ext cx="2428875" cy="99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 on social media!</a:t>
            </a:r>
            <a:endParaRPr b="0" i="0" sz="2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3434100" y="2084151"/>
            <a:ext cx="542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4811404" y="1876458"/>
            <a:ext cx="3774542" cy="1390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Background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Applications &amp; Workflow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Engagement Activity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AutoNum type="arabicParenR"/>
            </a:pPr>
            <a:r>
              <a:rPr lang="en">
                <a:solidFill>
                  <a:srgbClr val="211F5C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[01]</a:t>
            </a:r>
            <a:b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Background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 txBox="1"/>
          <p:nvPr>
            <p:ph idx="1" type="body"/>
          </p:nvPr>
        </p:nvSpPr>
        <p:spPr>
          <a:xfrm>
            <a:off x="1155933" y="4863539"/>
            <a:ext cx="5817891" cy="27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https://www.analyticsvidhya.com/blog/2021/11/a-comprehensive-guide-on-microsoft-excel-for-data-analysis/</a:t>
            </a:r>
            <a:r>
              <a:rPr lang="en"/>
              <a:t> </a:t>
            </a:r>
            <a:endParaRPr/>
          </a:p>
        </p:txBody>
      </p:sp>
      <p:sp>
        <p:nvSpPr>
          <p:cNvPr id="153" name="Google Shape;153;p3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Can be used to examine data and perform simple and basic data analysis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Convenient for data entry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Here are some useful methods for data analysis: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Charts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Conditional formatting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Sorting and filtering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 validation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Formula auditing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Pivot tables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3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Excel for Data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5f724b0e4_0_0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f5f724b0e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f5f724b0e4_0_0"/>
          <p:cNvSpPr txBox="1"/>
          <p:nvPr>
            <p:ph idx="1" type="body"/>
          </p:nvPr>
        </p:nvSpPr>
        <p:spPr>
          <a:xfrm>
            <a:off x="1155933" y="4863539"/>
            <a:ext cx="581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endParaRPr/>
          </a:p>
        </p:txBody>
      </p:sp>
      <p:sp>
        <p:nvSpPr>
          <p:cNvPr id="162" name="Google Shape;162;g1f5f724b0e4_0_0"/>
          <p:cNvSpPr txBox="1"/>
          <p:nvPr>
            <p:ph idx="2" type="body"/>
          </p:nvPr>
        </p:nvSpPr>
        <p:spPr>
          <a:xfrm>
            <a:off x="1164364" y="1088625"/>
            <a:ext cx="76749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 statistical software that can perform data preparation, analysis, and graphing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Simple to use because there is no code required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can you do with JMP?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 cleaning, data summary, data visualization, Statistical analysis, machine learning…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Link to the tutorial videos provided on the JMP website: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https://www.jmp.com/en_dk/academic/course-materials/analytics.html#m-stepbystep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g1f5f724b0e4_0_0"/>
          <p:cNvSpPr txBox="1"/>
          <p:nvPr>
            <p:ph type="title"/>
          </p:nvPr>
        </p:nvSpPr>
        <p:spPr>
          <a:xfrm>
            <a:off x="1155932" y="489204"/>
            <a:ext cx="5253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JMP?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>
            <a:off x="157500" y="143575"/>
            <a:ext cx="723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1719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/>
          <p:nvPr>
            <p:ph type="title"/>
          </p:nvPr>
        </p:nvSpPr>
        <p:spPr>
          <a:xfrm>
            <a:off x="1945170" y="1997265"/>
            <a:ext cx="5253660" cy="114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37437B"/>
                </a:solidFill>
                <a:latin typeface="Nunito"/>
                <a:ea typeface="Nunito"/>
                <a:cs typeface="Nunito"/>
                <a:sym typeface="Nunito"/>
              </a:rPr>
              <a:t>[02]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Applications / Workflow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https://www.jmp.com/en_us/software/analytic-workflow.html</a:t>
            </a:r>
            <a:r>
              <a:rPr lang="en"/>
              <a:t> </a:t>
            </a:r>
            <a:endParaRPr/>
          </a:p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JMP Analytic Workflow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199" y="1055900"/>
            <a:ext cx="6682598" cy="3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5f724b0e4_0_14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1f5f724b0e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f5f724b0e4_0_14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https://www.jmp.com/en_us/software/capabilities/data-access.html</a:t>
            </a:r>
            <a:endParaRPr/>
          </a:p>
        </p:txBody>
      </p:sp>
      <p:sp>
        <p:nvSpPr>
          <p:cNvPr id="189" name="Google Shape;189;g1f5f724b0e4_0_14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Easy to access data from a variety of sources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i.e. Excel, files, databases, APIs, R, python, etc.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When data is imported into JMP, they are already formatted and ready to visualize and analyze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g1f5f724b0e4_0_14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Access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fb6fa8a0_0_7"/>
          <p:cNvSpPr/>
          <p:nvPr/>
        </p:nvSpPr>
        <p:spPr>
          <a:xfrm>
            <a:off x="7392375" y="86000"/>
            <a:ext cx="2189700" cy="96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1f5fb6fa8a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941" y="143575"/>
            <a:ext cx="1470049" cy="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f5fb6fa8a0_0_7"/>
          <p:cNvSpPr txBox="1"/>
          <p:nvPr>
            <p:ph idx="1" type="body"/>
          </p:nvPr>
        </p:nvSpPr>
        <p:spPr>
          <a:xfrm>
            <a:off x="1155933" y="4863539"/>
            <a:ext cx="3416067" cy="230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Source: https://www.jmp.com/en_us/software/capabilities/data-blending-and-cleanup.html</a:t>
            </a:r>
            <a:endParaRPr/>
          </a:p>
        </p:txBody>
      </p:sp>
      <p:sp>
        <p:nvSpPr>
          <p:cNvPr id="198" name="Google Shape;198;g1f5fb6fa8a0_0_7"/>
          <p:cNvSpPr txBox="1"/>
          <p:nvPr>
            <p:ph idx="2" type="body"/>
          </p:nvPr>
        </p:nvSpPr>
        <p:spPr>
          <a:xfrm>
            <a:off x="1164364" y="1088625"/>
            <a:ext cx="7674836" cy="3311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We can perform various data cleaning tasks using JMP, such as: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Shaping tables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Merging data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Anomaly detection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Dealing with missing data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g1f5fb6fa8a0_0_7"/>
          <p:cNvSpPr txBox="1"/>
          <p:nvPr>
            <p:ph type="title"/>
          </p:nvPr>
        </p:nvSpPr>
        <p:spPr>
          <a:xfrm>
            <a:off x="1155932" y="489204"/>
            <a:ext cx="5253660" cy="50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Cleanup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